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7" r:id="rId4"/>
    <p:sldId id="269" r:id="rId5"/>
    <p:sldId id="257" r:id="rId6"/>
    <p:sldId id="262" r:id="rId7"/>
    <p:sldId id="263" r:id="rId8"/>
    <p:sldId id="264" r:id="rId9"/>
    <p:sldId id="258" r:id="rId10"/>
    <p:sldId id="259" r:id="rId11"/>
    <p:sldId id="260" r:id="rId12"/>
    <p:sldId id="26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4E61-C3B6-49A3-B6F5-97F1ECB7FD5C}" type="datetimeFigureOut">
              <a:rPr lang="en-US" smtClean="0"/>
              <a:pPr/>
              <a:t>10-Apr-20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EAA66-98A4-4C12-9B97-3A52E184D9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4E61-C3B6-49A3-B6F5-97F1ECB7FD5C}" type="datetimeFigureOut">
              <a:rPr lang="en-US" smtClean="0"/>
              <a:pPr/>
              <a:t>10-Apr-20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EAA66-98A4-4C12-9B97-3A52E184D9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4E61-C3B6-49A3-B6F5-97F1ECB7FD5C}" type="datetimeFigureOut">
              <a:rPr lang="en-US" smtClean="0"/>
              <a:pPr/>
              <a:t>10-Apr-20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EAA66-98A4-4C12-9B97-3A52E184D9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4E61-C3B6-49A3-B6F5-97F1ECB7FD5C}" type="datetimeFigureOut">
              <a:rPr lang="en-US" smtClean="0"/>
              <a:pPr/>
              <a:t>10-Apr-20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EAA66-98A4-4C12-9B97-3A52E184D9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4E61-C3B6-49A3-B6F5-97F1ECB7FD5C}" type="datetimeFigureOut">
              <a:rPr lang="en-US" smtClean="0"/>
              <a:pPr/>
              <a:t>10-Apr-20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EAA66-98A4-4C12-9B97-3A52E184D9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4E61-C3B6-49A3-B6F5-97F1ECB7FD5C}" type="datetimeFigureOut">
              <a:rPr lang="en-US" smtClean="0"/>
              <a:pPr/>
              <a:t>10-Apr-20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EAA66-98A4-4C12-9B97-3A52E184D9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4E61-C3B6-49A3-B6F5-97F1ECB7FD5C}" type="datetimeFigureOut">
              <a:rPr lang="en-US" smtClean="0"/>
              <a:pPr/>
              <a:t>10-Apr-20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EAA66-98A4-4C12-9B97-3A52E184D9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4E61-C3B6-49A3-B6F5-97F1ECB7FD5C}" type="datetimeFigureOut">
              <a:rPr lang="en-US" smtClean="0"/>
              <a:pPr/>
              <a:t>10-Apr-20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EAA66-98A4-4C12-9B97-3A52E184D9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4E61-C3B6-49A3-B6F5-97F1ECB7FD5C}" type="datetimeFigureOut">
              <a:rPr lang="en-US" smtClean="0"/>
              <a:pPr/>
              <a:t>10-Apr-20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EAA66-98A4-4C12-9B97-3A52E184D9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4E61-C3B6-49A3-B6F5-97F1ECB7FD5C}" type="datetimeFigureOut">
              <a:rPr lang="en-US" smtClean="0"/>
              <a:pPr/>
              <a:t>10-Apr-20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EAA66-98A4-4C12-9B97-3A52E184D9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4E61-C3B6-49A3-B6F5-97F1ECB7FD5C}" type="datetimeFigureOut">
              <a:rPr lang="en-US" smtClean="0"/>
              <a:pPr/>
              <a:t>10-Apr-20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EAA66-98A4-4C12-9B97-3A52E184D9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24E61-C3B6-49A3-B6F5-97F1ECB7FD5C}" type="datetimeFigureOut">
              <a:rPr lang="en-US" smtClean="0"/>
              <a:pPr/>
              <a:t>10-Apr-20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EAA66-98A4-4C12-9B97-3A52E184D9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NON ULCERATIVE SUPERFICIAL KERATITIS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Dr. VIVEKANAND U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SUPERIOR LIMBIC </a:t>
            </a:r>
            <a:r>
              <a:rPr lang="en-US" b="1" dirty="0" smtClean="0">
                <a:solidFill>
                  <a:srgbClr val="00B050"/>
                </a:solidFill>
              </a:rPr>
              <a:t>KERATOCONJUNCTIVITIS</a:t>
            </a:r>
          </a:p>
          <a:p>
            <a:pPr lvl="1"/>
            <a:r>
              <a:rPr lang="en-US" dirty="0" smtClean="0"/>
              <a:t>Superior </a:t>
            </a:r>
            <a:r>
              <a:rPr lang="en-US" dirty="0" err="1" smtClean="0"/>
              <a:t>limbus</a:t>
            </a:r>
            <a:endParaRPr lang="en-US" dirty="0" smtClean="0"/>
          </a:p>
          <a:p>
            <a:pPr lvl="1"/>
            <a:r>
              <a:rPr lang="en-US" dirty="0" smtClean="0"/>
              <a:t>Congestion, filaments, </a:t>
            </a:r>
            <a:r>
              <a:rPr lang="en-US" dirty="0" err="1" smtClean="0"/>
              <a:t>punctate</a:t>
            </a:r>
            <a:r>
              <a:rPr lang="en-US" dirty="0" smtClean="0"/>
              <a:t> </a:t>
            </a:r>
            <a:r>
              <a:rPr lang="en-US" dirty="0" err="1" smtClean="0"/>
              <a:t>keratitis</a:t>
            </a:r>
            <a:endParaRPr lang="en-US" dirty="0"/>
          </a:p>
          <a:p>
            <a:pPr lvl="1"/>
            <a:r>
              <a:rPr lang="en-US" dirty="0" smtClean="0"/>
              <a:t>Treatment</a:t>
            </a:r>
          </a:p>
          <a:p>
            <a:pPr lvl="2"/>
            <a:r>
              <a:rPr lang="en-US" i="1" dirty="0" smtClean="0"/>
              <a:t>Artificial </a:t>
            </a:r>
            <a:r>
              <a:rPr lang="en-US" i="1" dirty="0"/>
              <a:t>tears </a:t>
            </a:r>
            <a:r>
              <a:rPr lang="en-US" i="1" dirty="0" smtClean="0"/>
              <a:t>, Topical </a:t>
            </a:r>
            <a:r>
              <a:rPr lang="en-US" i="1" dirty="0"/>
              <a:t>corticosteroids </a:t>
            </a:r>
            <a:r>
              <a:rPr lang="en-US" i="1" dirty="0" smtClean="0"/>
              <a:t>, faint diathermy,• </a:t>
            </a:r>
            <a:r>
              <a:rPr lang="en-US" i="1" dirty="0"/>
              <a:t>Recession or resection of a 3–4 mm wide </a:t>
            </a:r>
            <a:r>
              <a:rPr lang="en-US" i="1" dirty="0" err="1" smtClean="0"/>
              <a:t>perilimbal</a:t>
            </a:r>
            <a:r>
              <a:rPr lang="en-US" dirty="0" err="1" smtClean="0"/>
              <a:t>strip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dirty="0" smtClean="0"/>
              <a:t>conjunctiva</a:t>
            </a:r>
          </a:p>
          <a:p>
            <a:pPr lvl="2"/>
            <a:r>
              <a:rPr lang="en-US" i="1" dirty="0" smtClean="0"/>
              <a:t>Therapeutic </a:t>
            </a:r>
            <a:r>
              <a:rPr lang="en-US" i="1" dirty="0"/>
              <a:t>soft contact </a:t>
            </a:r>
            <a:r>
              <a:rPr lang="en-US" i="1" dirty="0" smtClean="0"/>
              <a:t>lenses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SUPERFICIAL PUNCTATE KERATITIS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- other types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SUPERFICIAL PUNCTATE KERATITIS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- other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00B050"/>
                </a:solidFill>
              </a:rPr>
              <a:t>THYGESON’S SUPERFICIAL </a:t>
            </a:r>
            <a:r>
              <a:rPr lang="en-US" sz="2800" b="1" dirty="0" smtClean="0">
                <a:solidFill>
                  <a:srgbClr val="00B050"/>
                </a:solidFill>
              </a:rPr>
              <a:t>PUNCTATE KERATITIS</a:t>
            </a:r>
          </a:p>
          <a:p>
            <a:pPr lvl="1"/>
            <a:r>
              <a:rPr lang="en-US" sz="2400" dirty="0" smtClean="0"/>
              <a:t>Chronic</a:t>
            </a:r>
            <a:r>
              <a:rPr lang="en-US" sz="2400" dirty="0"/>
              <a:t>, recurrent bilateral </a:t>
            </a:r>
            <a:r>
              <a:rPr lang="en-US" sz="2400" dirty="0" smtClean="0"/>
              <a:t>superficial </a:t>
            </a:r>
            <a:r>
              <a:rPr lang="en-US" sz="2400" dirty="0" err="1" smtClean="0"/>
              <a:t>punctate</a:t>
            </a:r>
            <a:r>
              <a:rPr lang="en-US" sz="2400" dirty="0" smtClean="0"/>
              <a:t> </a:t>
            </a:r>
            <a:r>
              <a:rPr lang="en-US" sz="2400" dirty="0" err="1" smtClean="0"/>
              <a:t>keratitis</a:t>
            </a:r>
            <a:endParaRPr lang="en-US" sz="2400" dirty="0" smtClean="0"/>
          </a:p>
          <a:p>
            <a:pPr lvl="1"/>
            <a:r>
              <a:rPr lang="en-US" sz="2400" dirty="0" smtClean="0"/>
              <a:t>Conjunctiva </a:t>
            </a:r>
            <a:r>
              <a:rPr lang="en-US" sz="2400" dirty="0"/>
              <a:t>is </a:t>
            </a:r>
            <a:r>
              <a:rPr lang="en-US" sz="2400" dirty="0" err="1"/>
              <a:t>uninflamed</a:t>
            </a:r>
            <a:r>
              <a:rPr lang="en-US" sz="2400" dirty="0"/>
              <a:t> (no conjunctivitis</a:t>
            </a:r>
            <a:r>
              <a:rPr lang="en-US" sz="2400" dirty="0" smtClean="0"/>
              <a:t>)</a:t>
            </a:r>
            <a:endParaRPr lang="en-US" sz="2400" dirty="0"/>
          </a:p>
          <a:p>
            <a:pPr lvl="1"/>
            <a:r>
              <a:rPr lang="en-US" sz="2400" dirty="0"/>
              <a:t>C</a:t>
            </a:r>
            <a:r>
              <a:rPr lang="en-US" sz="2400" dirty="0" smtClean="0"/>
              <a:t>entral part </a:t>
            </a:r>
            <a:r>
              <a:rPr lang="en-US" sz="2400" dirty="0"/>
              <a:t>(</a:t>
            </a:r>
            <a:r>
              <a:rPr lang="en-US" sz="2400" dirty="0" err="1"/>
              <a:t>pupillary</a:t>
            </a:r>
            <a:r>
              <a:rPr lang="en-US" sz="2400" dirty="0"/>
              <a:t> area) of </a:t>
            </a:r>
            <a:r>
              <a:rPr lang="en-US" sz="2400" dirty="0" smtClean="0"/>
              <a:t>cornea</a:t>
            </a:r>
          </a:p>
          <a:p>
            <a:pPr lvl="1"/>
            <a:r>
              <a:rPr lang="en-US" sz="2400" dirty="0" smtClean="0"/>
              <a:t>Treatment</a:t>
            </a:r>
          </a:p>
          <a:p>
            <a:pPr lvl="2"/>
            <a:r>
              <a:rPr lang="en-US" dirty="0" smtClean="0"/>
              <a:t>Self limiting, topical steroids, Therapeutic soft contact lens </a:t>
            </a:r>
            <a:endParaRPr lang="en-US" dirty="0"/>
          </a:p>
        </p:txBody>
      </p:sp>
      <p:pic>
        <p:nvPicPr>
          <p:cNvPr id="1026" name="Picture 2" descr="C:\Users\ultimate\Desktop\thygeson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4343400"/>
            <a:ext cx="3124200" cy="23466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SUPERFICIAL PUNCTATE KERATITIS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- other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FILAMENTARY </a:t>
            </a:r>
            <a:r>
              <a:rPr lang="en-US" b="1" dirty="0" smtClean="0">
                <a:solidFill>
                  <a:srgbClr val="00B050"/>
                </a:solidFill>
              </a:rPr>
              <a:t>KERATITIS</a:t>
            </a:r>
          </a:p>
          <a:p>
            <a:pPr lvl="1"/>
            <a:r>
              <a:rPr lang="en-US" dirty="0" smtClean="0"/>
              <a:t>Superficial </a:t>
            </a:r>
            <a:r>
              <a:rPr lang="en-US" dirty="0" err="1"/>
              <a:t>punctate</a:t>
            </a:r>
            <a:r>
              <a:rPr lang="en-US" dirty="0"/>
              <a:t> </a:t>
            </a:r>
            <a:r>
              <a:rPr lang="en-US" dirty="0" err="1"/>
              <a:t>keratitis</a:t>
            </a:r>
            <a:r>
              <a:rPr lang="en-US" dirty="0"/>
              <a:t>, </a:t>
            </a:r>
            <a:r>
              <a:rPr lang="en-US" dirty="0" smtClean="0"/>
              <a:t>associated with </a:t>
            </a:r>
            <a:r>
              <a:rPr lang="en-US" dirty="0"/>
              <a:t>formation of corneal epithelial </a:t>
            </a:r>
            <a:r>
              <a:rPr lang="en-US" dirty="0" smtClean="0"/>
              <a:t>filaments</a:t>
            </a:r>
          </a:p>
          <a:p>
            <a:pPr lvl="1"/>
            <a:r>
              <a:rPr lang="en-US" dirty="0" smtClean="0"/>
              <a:t>Causes: </a:t>
            </a:r>
          </a:p>
          <a:p>
            <a:pPr lvl="2"/>
            <a:r>
              <a:rPr lang="en-US" dirty="0" err="1" smtClean="0"/>
              <a:t>Keratoconjunctivitis</a:t>
            </a:r>
            <a:r>
              <a:rPr lang="en-US" dirty="0" smtClean="0"/>
              <a:t> </a:t>
            </a:r>
            <a:r>
              <a:rPr lang="en-US" dirty="0" err="1" smtClean="0"/>
              <a:t>sicca</a:t>
            </a:r>
            <a:r>
              <a:rPr lang="en-US" dirty="0" smtClean="0"/>
              <a:t> (KCS), </a:t>
            </a:r>
          </a:p>
          <a:p>
            <a:pPr lvl="2"/>
            <a:r>
              <a:rPr lang="en-US" dirty="0" smtClean="0"/>
              <a:t>Superior </a:t>
            </a:r>
            <a:r>
              <a:rPr lang="en-US" dirty="0"/>
              <a:t>limbic </a:t>
            </a:r>
            <a:r>
              <a:rPr lang="en-US" dirty="0" err="1" smtClean="0"/>
              <a:t>keratoconjunctivitis</a:t>
            </a:r>
            <a:r>
              <a:rPr lang="en-US" dirty="0" smtClean="0"/>
              <a:t>, </a:t>
            </a:r>
          </a:p>
          <a:p>
            <a:pPr lvl="2"/>
            <a:r>
              <a:rPr lang="en-US" dirty="0" err="1" smtClean="0"/>
              <a:t>Epitheliopathy</a:t>
            </a:r>
            <a:r>
              <a:rPr lang="en-US" dirty="0" smtClean="0"/>
              <a:t> </a:t>
            </a:r>
            <a:r>
              <a:rPr lang="en-US" dirty="0"/>
              <a:t>due to radiation </a:t>
            </a:r>
            <a:r>
              <a:rPr lang="en-US" dirty="0" err="1" smtClean="0"/>
              <a:t>keratitis,Following</a:t>
            </a:r>
            <a:r>
              <a:rPr lang="en-US" dirty="0" smtClean="0"/>
              <a:t> </a:t>
            </a:r>
            <a:r>
              <a:rPr lang="en-US" dirty="0"/>
              <a:t>epithelial erosions as in </a:t>
            </a:r>
            <a:r>
              <a:rPr lang="en-US" dirty="0" smtClean="0"/>
              <a:t>herpes simplex </a:t>
            </a:r>
            <a:r>
              <a:rPr lang="en-US" dirty="0" err="1"/>
              <a:t>keratitis</a:t>
            </a:r>
            <a:r>
              <a:rPr lang="en-US" dirty="0"/>
              <a:t>, </a:t>
            </a:r>
            <a:r>
              <a:rPr lang="en-US" dirty="0" err="1"/>
              <a:t>Thygeson’s</a:t>
            </a:r>
            <a:r>
              <a:rPr lang="en-US" dirty="0"/>
              <a:t> superficial </a:t>
            </a:r>
            <a:r>
              <a:rPr lang="en-US" dirty="0" err="1" smtClean="0"/>
              <a:t>punctate</a:t>
            </a:r>
            <a:r>
              <a:rPr lang="en-US" dirty="0" smtClean="0"/>
              <a:t> </a:t>
            </a:r>
            <a:r>
              <a:rPr lang="en-US" dirty="0" err="1" smtClean="0"/>
              <a:t>keratitis</a:t>
            </a:r>
            <a:r>
              <a:rPr lang="en-US" dirty="0"/>
              <a:t>, recurrent corneal erosion syndrome </a:t>
            </a:r>
            <a:r>
              <a:rPr lang="en-US" dirty="0" smtClean="0"/>
              <a:t>and trachoma</a:t>
            </a:r>
            <a:endParaRPr lang="en-US" dirty="0"/>
          </a:p>
          <a:p>
            <a:pPr lvl="2"/>
            <a:r>
              <a:rPr lang="en-US" dirty="0" smtClean="0"/>
              <a:t>Idiopathic </a:t>
            </a:r>
          </a:p>
          <a:p>
            <a:pPr lvl="1"/>
            <a:r>
              <a:rPr lang="en-US" dirty="0" smtClean="0"/>
              <a:t>Mechanical removal, soft contact lens, treating cause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ultimate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891" y="0"/>
            <a:ext cx="9155782" cy="6857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1524000" y="0"/>
            <a:ext cx="6483764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sz="3600" dirty="0" smtClean="0">
                <a:solidFill>
                  <a:srgbClr val="00B050"/>
                </a:solidFill>
                <a:latin typeface="+mn-lt"/>
              </a:rPr>
              <a:t>Herpes simplex epithelial keratitis</a:t>
            </a:r>
            <a:endParaRPr lang="en-US" sz="3400" dirty="0" smtClean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44035" name="Rectangle 4"/>
          <p:cNvSpPr>
            <a:spLocks noChangeArrowheads="1"/>
          </p:cNvSpPr>
          <p:nvPr/>
        </p:nvSpPr>
        <p:spPr bwMode="auto">
          <a:xfrm>
            <a:off x="841022" y="4191000"/>
            <a:ext cx="404675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buFontTx/>
              <a:buChar char="•"/>
            </a:pPr>
            <a:r>
              <a:rPr lang="en-US" sz="2000"/>
              <a:t>  Dendritic ulcer with terminal bulbs</a:t>
            </a:r>
          </a:p>
        </p:txBody>
      </p:sp>
      <p:sp>
        <p:nvSpPr>
          <p:cNvPr id="44036" name="Rectangle 5"/>
          <p:cNvSpPr>
            <a:spLocks noChangeArrowheads="1"/>
          </p:cNvSpPr>
          <p:nvPr/>
        </p:nvSpPr>
        <p:spPr bwMode="auto">
          <a:xfrm>
            <a:off x="880534" y="4572000"/>
            <a:ext cx="277948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buFontTx/>
              <a:buChar char="•"/>
            </a:pPr>
            <a:r>
              <a:rPr lang="en-US" sz="2000"/>
              <a:t>  Stains with fluorescein</a:t>
            </a:r>
          </a:p>
        </p:txBody>
      </p:sp>
      <p:sp>
        <p:nvSpPr>
          <p:cNvPr id="44037" name="Rectangle 6"/>
          <p:cNvSpPr>
            <a:spLocks noChangeArrowheads="1"/>
          </p:cNvSpPr>
          <p:nvPr/>
        </p:nvSpPr>
        <p:spPr bwMode="auto">
          <a:xfrm>
            <a:off x="4755445" y="4257675"/>
            <a:ext cx="4092532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buFontTx/>
              <a:buChar char="•"/>
            </a:pPr>
            <a:r>
              <a:rPr lang="en-US" sz="2000"/>
              <a:t>  May enlarge to become geographic</a:t>
            </a:r>
          </a:p>
        </p:txBody>
      </p:sp>
      <p:sp>
        <p:nvSpPr>
          <p:cNvPr id="44038" name="Rectangle 7"/>
          <p:cNvSpPr>
            <a:spLocks noChangeArrowheads="1"/>
          </p:cNvSpPr>
          <p:nvPr/>
        </p:nvSpPr>
        <p:spPr bwMode="auto">
          <a:xfrm>
            <a:off x="2362200" y="5486400"/>
            <a:ext cx="523842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buFontTx/>
              <a:buChar char="•"/>
            </a:pPr>
            <a:r>
              <a:rPr lang="en-US" sz="2000" dirty="0"/>
              <a:t>  </a:t>
            </a:r>
            <a:r>
              <a:rPr lang="en-US" sz="2000" dirty="0" err="1"/>
              <a:t>Aciclovir</a:t>
            </a:r>
            <a:r>
              <a:rPr lang="en-US" sz="2000" dirty="0"/>
              <a:t> 3% ointment  x 5  </a:t>
            </a:r>
            <a:r>
              <a:rPr lang="en-US" sz="2000" dirty="0" smtClean="0"/>
              <a:t>daily x 14 – 21 days</a:t>
            </a:r>
            <a:endParaRPr lang="en-US" sz="2000" dirty="0"/>
          </a:p>
        </p:txBody>
      </p:sp>
      <p:sp>
        <p:nvSpPr>
          <p:cNvPr id="44039" name="Rectangle 8"/>
          <p:cNvSpPr>
            <a:spLocks noChangeArrowheads="1"/>
          </p:cNvSpPr>
          <p:nvPr/>
        </p:nvSpPr>
        <p:spPr bwMode="auto">
          <a:xfrm>
            <a:off x="762000" y="5854701"/>
            <a:ext cx="8229599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/>
              <a:t>  </a:t>
            </a:r>
            <a:r>
              <a:rPr lang="en-US" sz="2000" dirty="0" err="1"/>
              <a:t>Trifluorothymidine</a:t>
            </a:r>
            <a:r>
              <a:rPr lang="en-US" sz="2000" dirty="0"/>
              <a:t> 1% drops </a:t>
            </a:r>
            <a:r>
              <a:rPr lang="en-US" sz="2000" dirty="0" smtClean="0"/>
              <a:t>Two hourly until ulcer heals and then </a:t>
            </a:r>
            <a:r>
              <a:rPr lang="en-US" sz="2000" dirty="0" err="1" smtClean="0"/>
              <a:t>qid</a:t>
            </a:r>
            <a:r>
              <a:rPr lang="en-US" sz="2000" dirty="0" smtClean="0"/>
              <a:t> x 5 d </a:t>
            </a:r>
            <a:r>
              <a:rPr lang="en-US" sz="2000" dirty="0" err="1" smtClean="0"/>
              <a:t>d</a:t>
            </a:r>
            <a:endParaRPr lang="en-US" sz="2000" dirty="0"/>
          </a:p>
        </p:txBody>
      </p:sp>
      <p:sp>
        <p:nvSpPr>
          <p:cNvPr id="44040" name="Rectangle 9"/>
          <p:cNvSpPr>
            <a:spLocks noChangeArrowheads="1"/>
          </p:cNvSpPr>
          <p:nvPr/>
        </p:nvSpPr>
        <p:spPr bwMode="auto">
          <a:xfrm>
            <a:off x="2971800" y="6248401"/>
            <a:ext cx="3588676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buFontTx/>
              <a:buChar char="•"/>
            </a:pPr>
            <a:r>
              <a:rPr lang="en-US" sz="2000" dirty="0"/>
              <a:t>  Debridement if non-compliant</a:t>
            </a:r>
          </a:p>
        </p:txBody>
      </p:sp>
      <p:sp>
        <p:nvSpPr>
          <p:cNvPr id="44041" name="Rectangle 10"/>
          <p:cNvSpPr>
            <a:spLocks noChangeArrowheads="1"/>
          </p:cNvSpPr>
          <p:nvPr/>
        </p:nvSpPr>
        <p:spPr bwMode="auto">
          <a:xfrm>
            <a:off x="3950339" y="5029200"/>
            <a:ext cx="1155061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dirty="0">
                <a:solidFill>
                  <a:schemeClr val="hlink"/>
                </a:solidFill>
              </a:rPr>
              <a:t>Treatment</a:t>
            </a:r>
            <a:endParaRPr lang="en-US" sz="3600" dirty="0">
              <a:solidFill>
                <a:srgbClr val="DC0081"/>
              </a:solidFill>
            </a:endParaRPr>
          </a:p>
        </p:txBody>
      </p:sp>
      <p:pic>
        <p:nvPicPr>
          <p:cNvPr id="44042" name="Picture 11" descr="C:\My Documents\Inf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0534" y="693738"/>
            <a:ext cx="3725333" cy="344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43" name="Picture 12" descr="C:\My Documents\Inf1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05867" y="706438"/>
            <a:ext cx="4131733" cy="340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44" name="Rectangle 13"/>
          <p:cNvSpPr>
            <a:spLocks noChangeArrowheads="1"/>
          </p:cNvSpPr>
          <p:nvPr/>
        </p:nvSpPr>
        <p:spPr bwMode="auto">
          <a:xfrm>
            <a:off x="812800" y="685800"/>
            <a:ext cx="7924800" cy="4343400"/>
          </a:xfrm>
          <a:prstGeom prst="rect">
            <a:avLst/>
          </a:prstGeom>
          <a:noFill/>
          <a:ln w="28575">
            <a:solidFill>
              <a:srgbClr val="FAFD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Line 15"/>
          <p:cNvSpPr>
            <a:spLocks noChangeShapeType="1"/>
          </p:cNvSpPr>
          <p:nvPr/>
        </p:nvSpPr>
        <p:spPr bwMode="auto">
          <a:xfrm flipH="1">
            <a:off x="838200" y="5334000"/>
            <a:ext cx="7924800" cy="0"/>
          </a:xfrm>
          <a:prstGeom prst="line">
            <a:avLst/>
          </a:prstGeom>
          <a:noFill/>
          <a:ln w="19050">
            <a:solidFill>
              <a:srgbClr val="FAFD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Line 16"/>
          <p:cNvSpPr>
            <a:spLocks noChangeShapeType="1"/>
          </p:cNvSpPr>
          <p:nvPr/>
        </p:nvSpPr>
        <p:spPr bwMode="auto">
          <a:xfrm>
            <a:off x="4605867" y="685800"/>
            <a:ext cx="0" cy="4343400"/>
          </a:xfrm>
          <a:prstGeom prst="line">
            <a:avLst/>
          </a:prstGeom>
          <a:noFill/>
          <a:ln w="19050">
            <a:solidFill>
              <a:srgbClr val="FAFD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2503311" y="-76200"/>
            <a:ext cx="4343306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sz="3600" dirty="0" smtClean="0">
                <a:solidFill>
                  <a:srgbClr val="00B050"/>
                </a:solidFill>
                <a:latin typeface="+mj-lt"/>
              </a:rPr>
              <a:t>Herpes zoster keratitis</a:t>
            </a:r>
            <a:endParaRPr lang="en-US" sz="3800" dirty="0" smtClean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856545" y="4254501"/>
            <a:ext cx="3576045" cy="6437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buFontTx/>
              <a:buChar char="•"/>
            </a:pPr>
            <a:r>
              <a:rPr lang="en-US" sz="2000"/>
              <a:t>  Develops in about 50% within </a:t>
            </a:r>
          </a:p>
          <a:p>
            <a:pPr>
              <a:lnSpc>
                <a:spcPct val="80000"/>
              </a:lnSpc>
            </a:pPr>
            <a:r>
              <a:rPr lang="en-US" sz="2000"/>
              <a:t>   2 days of rash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856545" y="4864101"/>
            <a:ext cx="3732241" cy="6437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buFontTx/>
              <a:buChar char="•"/>
            </a:pPr>
            <a:r>
              <a:rPr lang="en-US" sz="2000"/>
              <a:t>  Small, fine, dendritic or stellate </a:t>
            </a:r>
          </a:p>
          <a:p>
            <a:pPr>
              <a:lnSpc>
                <a:spcPct val="80000"/>
              </a:lnSpc>
            </a:pPr>
            <a:r>
              <a:rPr lang="en-US" sz="2000"/>
              <a:t>   epithelial lesions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818444" y="5461000"/>
            <a:ext cx="332071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buFontTx/>
              <a:buChar char="•"/>
            </a:pPr>
            <a:r>
              <a:rPr lang="en-US" sz="2000"/>
              <a:t>  Tapered ends without bulbs</a:t>
            </a: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812801" y="5765800"/>
            <a:ext cx="3187412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buFontTx/>
              <a:buChar char="•"/>
            </a:pPr>
            <a:r>
              <a:rPr lang="en-US" sz="2000"/>
              <a:t>  Resolves within a few days</a:t>
            </a:r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4405489" y="4254501"/>
            <a:ext cx="3576045" cy="6437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buFontTx/>
              <a:buChar char="•"/>
            </a:pPr>
            <a:r>
              <a:rPr lang="en-US" sz="2000"/>
              <a:t>  Develops in about 30% within </a:t>
            </a:r>
          </a:p>
          <a:p>
            <a:pPr>
              <a:lnSpc>
                <a:spcPct val="80000"/>
              </a:lnSpc>
            </a:pPr>
            <a:r>
              <a:rPr lang="en-US" sz="2000"/>
              <a:t>   10 days of rash</a:t>
            </a: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4405489" y="4864101"/>
            <a:ext cx="3840476" cy="6437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buFontTx/>
              <a:buChar char="•"/>
            </a:pPr>
            <a:r>
              <a:rPr lang="en-US" sz="2000"/>
              <a:t>  Multiple, fine, granular deposits </a:t>
            </a:r>
          </a:p>
          <a:p>
            <a:pPr>
              <a:lnSpc>
                <a:spcPct val="80000"/>
              </a:lnSpc>
            </a:pPr>
            <a:r>
              <a:rPr lang="en-US" sz="2000"/>
              <a:t>   just beneath Bowman membrane</a:t>
            </a:r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4405489" y="5473700"/>
            <a:ext cx="256487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buFontTx/>
              <a:buChar char="•"/>
            </a:pPr>
            <a:r>
              <a:rPr lang="en-US" sz="2000"/>
              <a:t>  Halo of stromal haze</a:t>
            </a:r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5047545" y="609601"/>
            <a:ext cx="198625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Nummular keratitis</a:t>
            </a:r>
          </a:p>
        </p:txBody>
      </p:sp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1083734" y="609601"/>
            <a:ext cx="2450224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Acute epithelial keratitis</a:t>
            </a:r>
          </a:p>
        </p:txBody>
      </p:sp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4405489" y="5778500"/>
            <a:ext cx="260032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buFontTx/>
              <a:buChar char="•"/>
            </a:pPr>
            <a:r>
              <a:rPr lang="en-US" sz="2000"/>
              <a:t>  May become chronic</a:t>
            </a:r>
          </a:p>
        </p:txBody>
      </p:sp>
      <p:sp>
        <p:nvSpPr>
          <p:cNvPr id="46093" name="Rectangle 13"/>
          <p:cNvSpPr>
            <a:spLocks noChangeArrowheads="1"/>
          </p:cNvSpPr>
          <p:nvPr/>
        </p:nvSpPr>
        <p:spPr bwMode="auto">
          <a:xfrm>
            <a:off x="2573867" y="6248401"/>
            <a:ext cx="458753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  Treatment</a:t>
            </a:r>
            <a:r>
              <a:rPr lang="en-US" sz="2000"/>
              <a:t> - topical steroids, if appropriate</a:t>
            </a:r>
          </a:p>
        </p:txBody>
      </p:sp>
      <p:pic>
        <p:nvPicPr>
          <p:cNvPr id="46094" name="Picture 14" descr="C:\My Documents\Inf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2800" y="1066800"/>
            <a:ext cx="3589867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95" name="Picture 15" descr="C:\My Documents\Inf1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02667" y="1066800"/>
            <a:ext cx="3928533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96" name="Rectangle 16"/>
          <p:cNvSpPr>
            <a:spLocks noChangeArrowheads="1"/>
          </p:cNvSpPr>
          <p:nvPr/>
        </p:nvSpPr>
        <p:spPr bwMode="auto">
          <a:xfrm>
            <a:off x="812800" y="609600"/>
            <a:ext cx="7653867" cy="5638800"/>
          </a:xfrm>
          <a:prstGeom prst="rect">
            <a:avLst/>
          </a:prstGeom>
          <a:noFill/>
          <a:ln w="28575">
            <a:solidFill>
              <a:srgbClr val="FAFD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Line 18"/>
          <p:cNvSpPr>
            <a:spLocks noChangeShapeType="1"/>
          </p:cNvSpPr>
          <p:nvPr/>
        </p:nvSpPr>
        <p:spPr bwMode="auto">
          <a:xfrm>
            <a:off x="4402667" y="609600"/>
            <a:ext cx="0" cy="5638800"/>
          </a:xfrm>
          <a:prstGeom prst="line">
            <a:avLst/>
          </a:prstGeom>
          <a:noFill/>
          <a:ln w="19050">
            <a:solidFill>
              <a:srgbClr val="FAFD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Line 19"/>
          <p:cNvSpPr>
            <a:spLocks noChangeShapeType="1"/>
          </p:cNvSpPr>
          <p:nvPr/>
        </p:nvSpPr>
        <p:spPr bwMode="auto">
          <a:xfrm>
            <a:off x="812800" y="1066800"/>
            <a:ext cx="7653867" cy="0"/>
          </a:xfrm>
          <a:prstGeom prst="line">
            <a:avLst/>
          </a:prstGeom>
          <a:noFill/>
          <a:ln w="19050">
            <a:solidFill>
              <a:srgbClr val="FAFD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9" name="Line 20"/>
          <p:cNvSpPr>
            <a:spLocks noChangeShapeType="1"/>
          </p:cNvSpPr>
          <p:nvPr/>
        </p:nvSpPr>
        <p:spPr bwMode="auto">
          <a:xfrm>
            <a:off x="812800" y="4267200"/>
            <a:ext cx="7653867" cy="0"/>
          </a:xfrm>
          <a:prstGeom prst="line">
            <a:avLst/>
          </a:prstGeom>
          <a:noFill/>
          <a:ln w="19050">
            <a:solidFill>
              <a:srgbClr val="FAFD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NON ULCERATIVE SUPERFICIAL KERATITIS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410201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DIFFUSE SUPERFICIAL KERATITIS 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sz="2400" b="1" i="1" dirty="0" smtClean="0"/>
              <a:t>Acute diffuse superficial </a:t>
            </a:r>
            <a:r>
              <a:rPr lang="en-US" sz="2400" b="1" i="1" dirty="0" err="1" smtClean="0"/>
              <a:t>keratitis</a:t>
            </a:r>
            <a:endParaRPr lang="en-US" sz="2400" b="1" i="1" dirty="0" smtClean="0"/>
          </a:p>
          <a:p>
            <a:pPr lvl="2"/>
            <a:r>
              <a:rPr lang="en-US" dirty="0" smtClean="0"/>
              <a:t>Staphylococcal </a:t>
            </a:r>
            <a:r>
              <a:rPr lang="en-US" dirty="0"/>
              <a:t>or </a:t>
            </a:r>
            <a:r>
              <a:rPr lang="en-US" dirty="0" err="1" smtClean="0"/>
              <a:t>gonococcal</a:t>
            </a:r>
            <a:r>
              <a:rPr lang="en-US" dirty="0" smtClean="0"/>
              <a:t> –</a:t>
            </a:r>
          </a:p>
          <a:p>
            <a:pPr lvl="3"/>
            <a:r>
              <a:rPr lang="en-US" dirty="0"/>
              <a:t>F</a:t>
            </a:r>
            <a:r>
              <a:rPr lang="en-US" dirty="0" smtClean="0"/>
              <a:t>aint diffuse epithelial </a:t>
            </a:r>
            <a:r>
              <a:rPr lang="en-US" dirty="0" err="1" smtClean="0"/>
              <a:t>oedema</a:t>
            </a:r>
            <a:r>
              <a:rPr lang="en-US" dirty="0" smtClean="0"/>
              <a:t>, grey, epithelial erosions</a:t>
            </a:r>
          </a:p>
          <a:p>
            <a:pPr lvl="3"/>
            <a:r>
              <a:rPr lang="en-US" dirty="0" err="1"/>
              <a:t>T</a:t>
            </a:r>
            <a:r>
              <a:rPr lang="en-US" dirty="0" err="1" smtClean="0"/>
              <a:t>obramycin</a:t>
            </a:r>
            <a:r>
              <a:rPr lang="en-US" dirty="0" smtClean="0"/>
              <a:t>, </a:t>
            </a:r>
            <a:r>
              <a:rPr lang="en-US" dirty="0" err="1" smtClean="0"/>
              <a:t>gentamicin</a:t>
            </a:r>
            <a:endParaRPr lang="en-US" dirty="0"/>
          </a:p>
          <a:p>
            <a:pPr lvl="1"/>
            <a:r>
              <a:rPr lang="en-US" sz="2400" b="1" i="1" dirty="0"/>
              <a:t>Chronic diffuse superficial </a:t>
            </a:r>
            <a:r>
              <a:rPr lang="en-US" sz="2400" b="1" i="1" dirty="0" err="1" smtClean="0"/>
              <a:t>keratitis</a:t>
            </a:r>
            <a:endParaRPr lang="en-US" sz="2400" b="1" i="1" dirty="0" smtClean="0"/>
          </a:p>
          <a:p>
            <a:pPr lvl="3"/>
            <a:r>
              <a:rPr lang="en-US" dirty="0" err="1" smtClean="0"/>
              <a:t>Rosacea</a:t>
            </a:r>
            <a:r>
              <a:rPr lang="en-US" dirty="0"/>
              <a:t>, </a:t>
            </a:r>
            <a:r>
              <a:rPr lang="en-US" dirty="0" err="1"/>
              <a:t>phlyctenulosis</a:t>
            </a:r>
            <a:r>
              <a:rPr lang="en-US" dirty="0"/>
              <a:t> and </a:t>
            </a:r>
            <a:r>
              <a:rPr lang="en-US" dirty="0" smtClean="0"/>
              <a:t>is typically </a:t>
            </a:r>
            <a:r>
              <a:rPr lang="en-US" dirty="0"/>
              <a:t>associated with </a:t>
            </a:r>
            <a:r>
              <a:rPr lang="en-US" dirty="0" err="1"/>
              <a:t>pannus</a:t>
            </a:r>
            <a:r>
              <a:rPr lang="en-US" dirty="0"/>
              <a:t> formation.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SUPERFICIAL PUNCTATE KERATITIS</a:t>
            </a:r>
          </a:p>
          <a:p>
            <a:pPr lvl="3"/>
            <a:r>
              <a:rPr lang="en-US" dirty="0"/>
              <a:t>M</a:t>
            </a:r>
            <a:r>
              <a:rPr lang="en-US" dirty="0" smtClean="0"/>
              <a:t>ultiple</a:t>
            </a:r>
            <a:r>
              <a:rPr lang="en-US" dirty="0"/>
              <a:t>, spotty lesions in </a:t>
            </a:r>
            <a:r>
              <a:rPr lang="en-US" dirty="0" smtClean="0"/>
              <a:t>the superficial </a:t>
            </a:r>
            <a:r>
              <a:rPr lang="en-US" dirty="0"/>
              <a:t>layers of cornea. </a:t>
            </a:r>
            <a:endParaRPr lang="en-US" dirty="0" smtClean="0"/>
          </a:p>
          <a:p>
            <a:pPr lvl="3"/>
            <a:r>
              <a:rPr lang="en-US" b="1" dirty="0" smtClean="0"/>
              <a:t>Causes</a:t>
            </a:r>
          </a:p>
          <a:p>
            <a:pPr lvl="4"/>
            <a:r>
              <a:rPr lang="en-US" dirty="0" smtClean="0"/>
              <a:t>Viral, </a:t>
            </a:r>
            <a:r>
              <a:rPr lang="en-US" dirty="0" err="1" smtClean="0"/>
              <a:t>chalmydial</a:t>
            </a:r>
            <a:r>
              <a:rPr lang="en-US" dirty="0" smtClean="0"/>
              <a:t>, </a:t>
            </a:r>
            <a:r>
              <a:rPr lang="en-US" dirty="0" err="1" smtClean="0"/>
              <a:t>trophic</a:t>
            </a:r>
            <a:r>
              <a:rPr lang="en-US" dirty="0" smtClean="0"/>
              <a:t>, dry eye, toxic, allergic, idiopathic</a:t>
            </a:r>
          </a:p>
          <a:p>
            <a:pPr lvl="4"/>
            <a:r>
              <a:rPr lang="en-US" dirty="0" smtClean="0"/>
              <a:t>Topical steroids, artificial tears, specific treatment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914400"/>
            <a:ext cx="8744168" cy="50149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913" y="576263"/>
            <a:ext cx="9020175" cy="5705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8056" y="2586038"/>
            <a:ext cx="7613944" cy="1833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SUPERFICIAL PUNCTATE KERATITIS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- other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PHOTO-OPHTHALMIA</a:t>
            </a:r>
          </a:p>
          <a:p>
            <a:pPr lvl="1"/>
            <a:r>
              <a:rPr lang="en-US" dirty="0" smtClean="0"/>
              <a:t>Occurrence </a:t>
            </a:r>
            <a:r>
              <a:rPr lang="en-US" dirty="0"/>
              <a:t>of </a:t>
            </a:r>
            <a:r>
              <a:rPr lang="en-US" dirty="0" smtClean="0"/>
              <a:t>multiple epithelial </a:t>
            </a:r>
            <a:r>
              <a:rPr lang="en-US" dirty="0"/>
              <a:t>erosions due to the effect of ultraviolet </a:t>
            </a:r>
            <a:r>
              <a:rPr lang="en-US" dirty="0" smtClean="0"/>
              <a:t>rays especially </a:t>
            </a:r>
            <a:r>
              <a:rPr lang="en-US" dirty="0"/>
              <a:t>from 311 to 290 </a:t>
            </a:r>
            <a:r>
              <a:rPr lang="en-US" dirty="0" smtClean="0"/>
              <a:t>m</a:t>
            </a:r>
          </a:p>
          <a:p>
            <a:pPr lvl="1"/>
            <a:r>
              <a:rPr lang="en-US" dirty="0" smtClean="0"/>
              <a:t>Short circuit, naked arc light, snow blindness</a:t>
            </a:r>
          </a:p>
          <a:p>
            <a:pPr lvl="1"/>
            <a:r>
              <a:rPr lang="en-US" dirty="0" smtClean="0"/>
              <a:t>Latent period: 4-5 hrs</a:t>
            </a:r>
          </a:p>
          <a:p>
            <a:pPr lvl="1"/>
            <a:r>
              <a:rPr lang="en-US" dirty="0" smtClean="0"/>
              <a:t>Treatment: </a:t>
            </a:r>
            <a:r>
              <a:rPr lang="en-US" dirty="0" err="1" smtClean="0"/>
              <a:t>Crooker’s</a:t>
            </a:r>
            <a:r>
              <a:rPr lang="en-US" dirty="0" smtClean="0"/>
              <a:t> glass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405</Words>
  <Application>Microsoft Office PowerPoint</Application>
  <PresentationFormat>On-screen Show (4:3)</PresentationFormat>
  <Paragraphs>68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NON ULCERATIVE SUPERFICIAL KERATITIS</vt:lpstr>
      <vt:lpstr>Slide 2</vt:lpstr>
      <vt:lpstr>Slide 3</vt:lpstr>
      <vt:lpstr>Slide 4</vt:lpstr>
      <vt:lpstr>NON ULCERATIVE SUPERFICIAL KERATITIS</vt:lpstr>
      <vt:lpstr>Slide 6</vt:lpstr>
      <vt:lpstr>Slide 7</vt:lpstr>
      <vt:lpstr>Slide 8</vt:lpstr>
      <vt:lpstr>SUPERFICIAL PUNCTATE KERATITIS - other types</vt:lpstr>
      <vt:lpstr>SUPERFICIAL PUNCTATE KERATITIS - other types</vt:lpstr>
      <vt:lpstr>SUPERFICIAL PUNCTATE KERATITIS - other types</vt:lpstr>
      <vt:lpstr>SUPERFICIAL PUNCTATE KERATITIS - other types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 ULCERATIVE SUPERFICIAL KERATITIS</dc:title>
  <dc:creator>ultimate</dc:creator>
  <cp:lastModifiedBy>ultimate</cp:lastModifiedBy>
  <cp:revision>16</cp:revision>
  <dcterms:created xsi:type="dcterms:W3CDTF">2020-04-10T01:00:49Z</dcterms:created>
  <dcterms:modified xsi:type="dcterms:W3CDTF">2020-04-10T02:03:33Z</dcterms:modified>
</cp:coreProperties>
</file>